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Gothic" charset="1" panose="000005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 Italics" charset="1" panose="00000500000000000000"/>
      <p:regular r:id="rId21"/>
    </p:embeddedFont>
    <p:embeddedFont>
      <p:font typeface="Poppins Ultra-Bold" charset="1" panose="000009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mailto:khanna.niharika09@gmail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18" Target="../media/image18.png" Type="http://schemas.openxmlformats.org/officeDocument/2006/relationships/image"/><Relationship Id="rId19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32390" y="1028700"/>
            <a:ext cx="9145505" cy="8229600"/>
            <a:chOff x="0" y="0"/>
            <a:chExt cx="5697593" cy="5126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97593" cy="5126990"/>
            </a:xfrm>
            <a:custGeom>
              <a:avLst/>
              <a:gdLst/>
              <a:ahLst/>
              <a:cxnLst/>
              <a:rect r="r" b="b" t="t" l="l"/>
              <a:pathLst>
                <a:path h="5126990" w="5697593">
                  <a:moveTo>
                    <a:pt x="2875653" y="0"/>
                  </a:moveTo>
                  <a:lnTo>
                    <a:pt x="2853913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2853913" y="5126990"/>
                  </a:lnTo>
                  <a:lnTo>
                    <a:pt x="2875653" y="5126990"/>
                  </a:lnTo>
                  <a:lnTo>
                    <a:pt x="5697593" y="2564130"/>
                  </a:lnTo>
                  <a:lnTo>
                    <a:pt x="2875653" y="0"/>
                  </a:lnTo>
                  <a:close/>
                </a:path>
              </a:pathLst>
            </a:custGeom>
            <a:solidFill>
              <a:srgbClr val="D8F1A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92149" y="-2255468"/>
            <a:ext cx="11467151" cy="13469702"/>
            <a:chOff x="0" y="0"/>
            <a:chExt cx="31531293" cy="370377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531306" cy="37037646"/>
            </a:xfrm>
            <a:custGeom>
              <a:avLst/>
              <a:gdLst/>
              <a:ahLst/>
              <a:cxnLst/>
              <a:rect r="r" b="b" t="t" l="l"/>
              <a:pathLst>
                <a:path h="37037646" w="31531306">
                  <a:moveTo>
                    <a:pt x="0" y="0"/>
                  </a:moveTo>
                  <a:cubicBezTo>
                    <a:pt x="6483604" y="6782689"/>
                    <a:pt x="12967335" y="13565378"/>
                    <a:pt x="19450938" y="20348067"/>
                  </a:cubicBezTo>
                  <a:cubicBezTo>
                    <a:pt x="14192377" y="25911175"/>
                    <a:pt x="8933560" y="31474538"/>
                    <a:pt x="3674999" y="37037646"/>
                  </a:cubicBezTo>
                  <a:lnTo>
                    <a:pt x="16323056" y="37037646"/>
                  </a:lnTo>
                  <a:cubicBezTo>
                    <a:pt x="21392387" y="31622364"/>
                    <a:pt x="26461975" y="26206704"/>
                    <a:pt x="31531306" y="20791424"/>
                  </a:cubicBezTo>
                  <a:lnTo>
                    <a:pt x="31531306" y="19933031"/>
                  </a:lnTo>
                  <a:cubicBezTo>
                    <a:pt x="24886793" y="13288645"/>
                    <a:pt x="18242662" y="6644386"/>
                    <a:pt x="11598148" y="0"/>
                  </a:cubicBezTo>
                  <a:close/>
                </a:path>
              </a:pathLst>
            </a:custGeom>
            <a:blipFill>
              <a:blip r:embed="rId3"/>
              <a:stretch>
                <a:fillRect l="-38152" t="0" r="-3815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922921"/>
            <a:ext cx="9579614" cy="664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87"/>
              </a:lnSpc>
            </a:pPr>
            <a:r>
              <a:rPr lang="en-US" sz="10387">
                <a:solidFill>
                  <a:srgbClr val="FFFFFF"/>
                </a:solidFill>
                <a:latin typeface="League Gothic"/>
              </a:rPr>
              <a:t>ROAD ACCIDENT ANALYSIS AND TRAFFIC SEVERITY PREDICTION USING ADVANCED DATA MINING TECHNIQUES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8598" y="1028700"/>
            <a:ext cx="6919457" cy="8440917"/>
            <a:chOff x="0" y="0"/>
            <a:chExt cx="1822409" cy="22231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22409" cy="2223122"/>
            </a:xfrm>
            <a:custGeom>
              <a:avLst/>
              <a:gdLst/>
              <a:ahLst/>
              <a:cxnLst/>
              <a:rect r="r" b="b" t="t" l="l"/>
              <a:pathLst>
                <a:path h="2223122" w="1822409">
                  <a:moveTo>
                    <a:pt x="0" y="0"/>
                  </a:moveTo>
                  <a:lnTo>
                    <a:pt x="1822409" y="0"/>
                  </a:lnTo>
                  <a:lnTo>
                    <a:pt x="1822409" y="2223122"/>
                  </a:lnTo>
                  <a:lnTo>
                    <a:pt x="0" y="2223122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822409" cy="2289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57699" y="3191758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74609" y="1183347"/>
            <a:ext cx="9384691" cy="80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0101" indent="-310050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Poppins"/>
              </a:rPr>
              <a:t>Interpretation of Results:</a:t>
            </a:r>
          </a:p>
          <a:p>
            <a:pPr algn="just" marL="1240202" indent="-413401" lvl="2">
              <a:lnSpc>
                <a:spcPts val="4021"/>
              </a:lnSpc>
              <a:buFont typeface="Arial"/>
              <a:buChar char="⚬"/>
            </a:pPr>
            <a:r>
              <a:rPr lang="en-US" sz="2872">
                <a:solidFill>
                  <a:srgbClr val="FFFFFF"/>
                </a:solidFill>
                <a:latin typeface="Poppins"/>
              </a:rPr>
              <a:t>Analysis of key predictors identified by the models.</a:t>
            </a:r>
          </a:p>
          <a:p>
            <a:pPr algn="just" marL="1240202" indent="-413401" lvl="2">
              <a:lnSpc>
                <a:spcPts val="4021"/>
              </a:lnSpc>
              <a:buFont typeface="Arial"/>
              <a:buChar char="⚬"/>
            </a:pPr>
            <a:r>
              <a:rPr lang="en-US" sz="2872">
                <a:solidFill>
                  <a:srgbClr val="FFFFFF"/>
                </a:solidFill>
                <a:latin typeface="Poppins"/>
              </a:rPr>
              <a:t>Unde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r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st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a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n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di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ng 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t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he 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in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f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l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u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e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n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c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e of weat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he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r conditions, road type, and time of day.</a:t>
            </a:r>
          </a:p>
          <a:p>
            <a:pPr algn="just" marL="620101" indent="-310050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Poppins"/>
              </a:rPr>
              <a:t>Model Limitations:</a:t>
            </a:r>
          </a:p>
          <a:p>
            <a:pPr algn="just" marL="1240202" indent="-413401" lvl="2">
              <a:lnSpc>
                <a:spcPts val="4021"/>
              </a:lnSpc>
              <a:buFont typeface="Arial"/>
              <a:buChar char="⚬"/>
            </a:pPr>
            <a:r>
              <a:rPr lang="en-US" sz="2872">
                <a:solidFill>
                  <a:srgbClr val="FFFFFF"/>
                </a:solidFill>
                <a:latin typeface="Poppins"/>
              </a:rPr>
              <a:t>Addressed challenges such as class imbalance and feature correlation.</a:t>
            </a:r>
          </a:p>
          <a:p>
            <a:pPr algn="just" marL="1240202" indent="-413401" lvl="2">
              <a:lnSpc>
                <a:spcPts val="4021"/>
              </a:lnSpc>
              <a:buFont typeface="Arial"/>
              <a:buChar char="⚬"/>
            </a:pPr>
            <a:r>
              <a:rPr lang="en-US" sz="2872">
                <a:solidFill>
                  <a:srgbClr val="FFFFFF"/>
                </a:solidFill>
                <a:latin typeface="Poppins"/>
              </a:rPr>
              <a:t>Discussion on areas for improvement and refinement.</a:t>
            </a:r>
          </a:p>
          <a:p>
            <a:pPr algn="just" marL="620101" indent="-310050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Poppins"/>
              </a:rPr>
              <a:t>Implications for Road Safety:</a:t>
            </a:r>
          </a:p>
          <a:p>
            <a:pPr algn="just" marL="1240202" indent="-413401" lvl="2">
              <a:lnSpc>
                <a:spcPts val="4021"/>
              </a:lnSpc>
              <a:buFont typeface="Arial"/>
              <a:buChar char="⚬"/>
            </a:pPr>
            <a:r>
              <a:rPr lang="en-US" sz="2872">
                <a:solidFill>
                  <a:srgbClr val="FFFFFF"/>
                </a:solidFill>
                <a:latin typeface="Poppins"/>
              </a:rPr>
              <a:t>How insights from predictive models can inform intervent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i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o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n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s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 an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d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r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is</a:t>
            </a:r>
            <a:r>
              <a:rPr lang="en-US" sz="2872">
                <a:solidFill>
                  <a:srgbClr val="FFFFFF"/>
                </a:solidFill>
                <a:latin typeface="Poppins"/>
              </a:rPr>
              <a:t>k mitigation strategies.</a:t>
            </a:r>
          </a:p>
          <a:p>
            <a:pPr algn="just" marL="1240202" indent="-413401" lvl="2">
              <a:lnSpc>
                <a:spcPts val="4021"/>
              </a:lnSpc>
              <a:spcBef>
                <a:spcPct val="0"/>
              </a:spcBef>
              <a:buFont typeface="Arial"/>
              <a:buChar char="⚬"/>
            </a:pPr>
            <a:r>
              <a:rPr lang="en-US" sz="2872">
                <a:solidFill>
                  <a:srgbClr val="FFFFFF"/>
                </a:solidFill>
                <a:latin typeface="Poppins"/>
              </a:rPr>
              <a:t>Potential impact on reducing traffic accidents and improving public safety.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0345" y="1064450"/>
            <a:ext cx="6095964" cy="207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1"/>
              </a:lnSpc>
            </a:pPr>
            <a:r>
              <a:rPr lang="en-US" sz="12200">
                <a:solidFill>
                  <a:srgbClr val="00A878"/>
                </a:solidFill>
                <a:latin typeface="League Gothic"/>
              </a:rPr>
              <a:t>LET’S DO SOME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9663" y="7388776"/>
            <a:ext cx="5017327" cy="20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081"/>
              </a:lnSpc>
              <a:spcBef>
                <a:spcPct val="0"/>
              </a:spcBef>
            </a:pPr>
            <a:r>
              <a:rPr lang="en-US" sz="12200" strike="noStrike" u="none">
                <a:solidFill>
                  <a:srgbClr val="00A878"/>
                </a:solidFill>
                <a:latin typeface="League Gothic"/>
              </a:rPr>
              <a:t>DISCUSSION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78912" y="1028700"/>
            <a:ext cx="10609088" cy="8229600"/>
            <a:chOff x="0" y="0"/>
            <a:chExt cx="14145451" cy="109728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7055" t="0" r="7055" b="0"/>
            <a:stretch>
              <a:fillRect/>
            </a:stretch>
          </p:blipFill>
          <p:spPr>
            <a:xfrm flipH="false" flipV="false">
              <a:off x="0" y="0"/>
              <a:ext cx="14145451" cy="109728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3957551" y="1028700"/>
            <a:ext cx="14772122" cy="8229600"/>
            <a:chOff x="0" y="0"/>
            <a:chExt cx="1094231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4231" cy="609600"/>
            </a:xfrm>
            <a:custGeom>
              <a:avLst/>
              <a:gdLst/>
              <a:ahLst/>
              <a:cxnLst/>
              <a:rect r="r" b="b" t="t" l="l"/>
              <a:pathLst>
                <a:path h="609600" w="1094231">
                  <a:moveTo>
                    <a:pt x="891031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94231" y="609600"/>
                  </a:lnTo>
                  <a:lnTo>
                    <a:pt x="891031" y="0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89103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882208"/>
            <a:ext cx="6910980" cy="173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00"/>
              </a:lnSpc>
            </a:pPr>
            <a:r>
              <a:rPr lang="en-US" sz="13000">
                <a:solidFill>
                  <a:srgbClr val="000000"/>
                </a:solidFill>
                <a:latin typeface="League Gothic"/>
              </a:rPr>
              <a:t>CONCLUDING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800848"/>
            <a:ext cx="6910980" cy="483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</a:rPr>
              <a:t>Significance of Research:</a:t>
            </a:r>
          </a:p>
          <a:p>
            <a:pPr algn="just"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Poppins"/>
              </a:rPr>
              <a:t>Importance of traffic severity prediction in road safety initiatives.</a:t>
            </a:r>
          </a:p>
          <a:p>
            <a:pPr algn="just"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Poppins"/>
              </a:rPr>
              <a:t>Potential implications for urban planning and public policy.</a:t>
            </a:r>
          </a:p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</a:rPr>
              <a:t>Future Directions:</a:t>
            </a:r>
          </a:p>
          <a:p>
            <a:pPr algn="just"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Poppins"/>
              </a:rPr>
              <a:t>Opportunities for further research and development.</a:t>
            </a:r>
          </a:p>
          <a:p>
            <a:pPr algn="just" marL="1079502" indent="-359834" lvl="2">
              <a:lnSpc>
                <a:spcPts val="35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Poppins"/>
              </a:rPr>
              <a:t>Need for collaboration and innovation in improving predictive models.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769657"/>
            <a:ext cx="16230600" cy="2634780"/>
            <a:chOff x="0" y="0"/>
            <a:chExt cx="4274726" cy="6939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693934"/>
            </a:xfrm>
            <a:custGeom>
              <a:avLst/>
              <a:gdLst/>
              <a:ahLst/>
              <a:cxnLst/>
              <a:rect r="r" b="b" t="t" l="l"/>
              <a:pathLst>
                <a:path h="693934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693934"/>
                  </a:lnTo>
                  <a:lnTo>
                    <a:pt x="0" y="693934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760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32191" y="1181100"/>
            <a:ext cx="12427109" cy="23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0"/>
              </a:lnSpc>
            </a:pPr>
            <a:r>
              <a:rPr lang="en-US" sz="16350">
                <a:solidFill>
                  <a:srgbClr val="FFFFFF"/>
                </a:solidFill>
                <a:latin typeface="Poppins Bold"/>
              </a:rPr>
              <a:t>THANK YOU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58582" y="-1122724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272487"/>
            <a:ext cx="2827596" cy="4497170"/>
          </a:xfrm>
          <a:custGeom>
            <a:avLst/>
            <a:gdLst/>
            <a:ahLst/>
            <a:cxnLst/>
            <a:rect r="r" b="b" t="t" l="l"/>
            <a:pathLst>
              <a:path h="4497170" w="2827596">
                <a:moveTo>
                  <a:pt x="0" y="0"/>
                </a:moveTo>
                <a:lnTo>
                  <a:pt x="2827596" y="0"/>
                </a:lnTo>
                <a:lnTo>
                  <a:pt x="2827596" y="4497170"/>
                </a:lnTo>
                <a:lnTo>
                  <a:pt x="0" y="449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62834" y="3461127"/>
            <a:ext cx="10096466" cy="242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95"/>
              </a:lnSpc>
              <a:spcBef>
                <a:spcPct val="0"/>
              </a:spcBef>
            </a:pPr>
            <a:r>
              <a:rPr lang="en-US" sz="6782">
                <a:solidFill>
                  <a:srgbClr val="FFFFFF"/>
                </a:solidFill>
                <a:latin typeface="Poppins"/>
              </a:rPr>
              <a:t>FOR YOUR ATTENTION.</a:t>
            </a:r>
          </a:p>
          <a:p>
            <a:pPr algn="r">
              <a:lnSpc>
                <a:spcPts val="9495"/>
              </a:lnSpc>
              <a:spcBef>
                <a:spcPct val="0"/>
              </a:spcBef>
            </a:pPr>
            <a:r>
              <a:rPr lang="en-US" sz="6782">
                <a:solidFill>
                  <a:srgbClr val="FFFFFF"/>
                </a:solidFill>
                <a:latin typeface="Poppins"/>
              </a:rPr>
              <a:t>ANY QUESTIONS?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5821" y="7051947"/>
            <a:ext cx="3873238" cy="10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1"/>
              </a:lnSpc>
            </a:pPr>
            <a:r>
              <a:rPr lang="en-US" sz="6001">
                <a:solidFill>
                  <a:srgbClr val="000000"/>
                </a:solidFill>
                <a:latin typeface="League Gothic"/>
              </a:rPr>
              <a:t>NIHARIKA KHANNA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65855" y="8144197"/>
            <a:ext cx="3873169" cy="63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9"/>
              </a:lnSpc>
            </a:pPr>
            <a:r>
              <a:rPr lang="en-US" sz="3670" u="sng">
                <a:solidFill>
                  <a:srgbClr val="000000"/>
                </a:solidFill>
                <a:latin typeface="League Gothic"/>
                <a:hlinkClick r:id="rId7" tooltip="mailto:khanna.niharika09@gmail.com"/>
              </a:rPr>
              <a:t>khanna.niharika09@gmail.com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928152">
            <a:off x="2239230" y="-2064925"/>
            <a:ext cx="3939058" cy="15905026"/>
            <a:chOff x="0" y="0"/>
            <a:chExt cx="1037447" cy="41889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7447" cy="4188978"/>
            </a:xfrm>
            <a:custGeom>
              <a:avLst/>
              <a:gdLst/>
              <a:ahLst/>
              <a:cxnLst/>
              <a:rect r="r" b="b" t="t" l="l"/>
              <a:pathLst>
                <a:path h="4188978" w="1037447">
                  <a:moveTo>
                    <a:pt x="0" y="0"/>
                  </a:moveTo>
                  <a:lnTo>
                    <a:pt x="1037447" y="0"/>
                  </a:lnTo>
                  <a:lnTo>
                    <a:pt x="1037447" y="4188978"/>
                  </a:lnTo>
                  <a:lnTo>
                    <a:pt x="0" y="4188978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37447" cy="425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24948" y="-2993467"/>
            <a:ext cx="10037050" cy="19219964"/>
            <a:chOff x="0" y="0"/>
            <a:chExt cx="3316097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6097" cy="6350000"/>
            </a:xfrm>
            <a:custGeom>
              <a:avLst/>
              <a:gdLst/>
              <a:ahLst/>
              <a:cxnLst/>
              <a:rect r="r" b="b" t="t" l="l"/>
              <a:pathLst>
                <a:path h="6350000" w="3316097">
                  <a:moveTo>
                    <a:pt x="3316097" y="0"/>
                  </a:moveTo>
                  <a:lnTo>
                    <a:pt x="1940306" y="6350000"/>
                  </a:lnTo>
                  <a:lnTo>
                    <a:pt x="0" y="6350000"/>
                  </a:lnTo>
                  <a:lnTo>
                    <a:pt x="1375791" y="0"/>
                  </a:lnTo>
                  <a:lnTo>
                    <a:pt x="3316097" y="0"/>
                  </a:lnTo>
                  <a:close/>
                </a:path>
              </a:pathLst>
            </a:custGeom>
            <a:blipFill>
              <a:blip r:embed="rId3"/>
              <a:stretch>
                <a:fillRect l="-185806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682048" y="1028700"/>
            <a:ext cx="745584" cy="745584"/>
          </a:xfrm>
          <a:custGeom>
            <a:avLst/>
            <a:gdLst/>
            <a:ahLst/>
            <a:cxnLst/>
            <a:rect r="r" b="b" t="t" l="l"/>
            <a:pathLst>
              <a:path h="745584" w="745584">
                <a:moveTo>
                  <a:pt x="0" y="0"/>
                </a:moveTo>
                <a:lnTo>
                  <a:pt x="745585" y="0"/>
                </a:lnTo>
                <a:lnTo>
                  <a:pt x="745585" y="745584"/>
                </a:lnTo>
                <a:lnTo>
                  <a:pt x="0" y="745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82048" y="2094243"/>
            <a:ext cx="745584" cy="745584"/>
          </a:xfrm>
          <a:custGeom>
            <a:avLst/>
            <a:gdLst/>
            <a:ahLst/>
            <a:cxnLst/>
            <a:rect r="r" b="b" t="t" l="l"/>
            <a:pathLst>
              <a:path h="745584" w="745584">
                <a:moveTo>
                  <a:pt x="0" y="0"/>
                </a:moveTo>
                <a:lnTo>
                  <a:pt x="745585" y="0"/>
                </a:lnTo>
                <a:lnTo>
                  <a:pt x="745585" y="745584"/>
                </a:lnTo>
                <a:lnTo>
                  <a:pt x="0" y="745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82048" y="3163988"/>
            <a:ext cx="745584" cy="745584"/>
          </a:xfrm>
          <a:custGeom>
            <a:avLst/>
            <a:gdLst/>
            <a:ahLst/>
            <a:cxnLst/>
            <a:rect r="r" b="b" t="t" l="l"/>
            <a:pathLst>
              <a:path h="745584" w="745584">
                <a:moveTo>
                  <a:pt x="0" y="0"/>
                </a:moveTo>
                <a:lnTo>
                  <a:pt x="745585" y="0"/>
                </a:lnTo>
                <a:lnTo>
                  <a:pt x="745585" y="745585"/>
                </a:lnTo>
                <a:lnTo>
                  <a:pt x="0" y="745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82048" y="4233734"/>
            <a:ext cx="745584" cy="745584"/>
          </a:xfrm>
          <a:custGeom>
            <a:avLst/>
            <a:gdLst/>
            <a:ahLst/>
            <a:cxnLst/>
            <a:rect r="r" b="b" t="t" l="l"/>
            <a:pathLst>
              <a:path h="745584" w="745584">
                <a:moveTo>
                  <a:pt x="0" y="0"/>
                </a:moveTo>
                <a:lnTo>
                  <a:pt x="745585" y="0"/>
                </a:lnTo>
                <a:lnTo>
                  <a:pt x="745585" y="745584"/>
                </a:lnTo>
                <a:lnTo>
                  <a:pt x="0" y="745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82048" y="5303479"/>
            <a:ext cx="745584" cy="745584"/>
          </a:xfrm>
          <a:custGeom>
            <a:avLst/>
            <a:gdLst/>
            <a:ahLst/>
            <a:cxnLst/>
            <a:rect r="r" b="b" t="t" l="l"/>
            <a:pathLst>
              <a:path h="745584" w="745584">
                <a:moveTo>
                  <a:pt x="0" y="0"/>
                </a:moveTo>
                <a:lnTo>
                  <a:pt x="745585" y="0"/>
                </a:lnTo>
                <a:lnTo>
                  <a:pt x="745585" y="745585"/>
                </a:lnTo>
                <a:lnTo>
                  <a:pt x="0" y="7455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82048" y="6373225"/>
            <a:ext cx="745584" cy="745584"/>
          </a:xfrm>
          <a:custGeom>
            <a:avLst/>
            <a:gdLst/>
            <a:ahLst/>
            <a:cxnLst/>
            <a:rect r="r" b="b" t="t" l="l"/>
            <a:pathLst>
              <a:path h="745584" w="745584">
                <a:moveTo>
                  <a:pt x="0" y="0"/>
                </a:moveTo>
                <a:lnTo>
                  <a:pt x="745585" y="0"/>
                </a:lnTo>
                <a:lnTo>
                  <a:pt x="745585" y="745584"/>
                </a:lnTo>
                <a:lnTo>
                  <a:pt x="0" y="745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82048" y="7442970"/>
            <a:ext cx="745584" cy="745584"/>
          </a:xfrm>
          <a:custGeom>
            <a:avLst/>
            <a:gdLst/>
            <a:ahLst/>
            <a:cxnLst/>
            <a:rect r="r" b="b" t="t" l="l"/>
            <a:pathLst>
              <a:path h="745584" w="745584">
                <a:moveTo>
                  <a:pt x="0" y="0"/>
                </a:moveTo>
                <a:lnTo>
                  <a:pt x="745585" y="0"/>
                </a:lnTo>
                <a:lnTo>
                  <a:pt x="745585" y="745585"/>
                </a:lnTo>
                <a:lnTo>
                  <a:pt x="0" y="7455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82048" y="8512716"/>
            <a:ext cx="745584" cy="745584"/>
          </a:xfrm>
          <a:custGeom>
            <a:avLst/>
            <a:gdLst/>
            <a:ahLst/>
            <a:cxnLst/>
            <a:rect r="r" b="b" t="t" l="l"/>
            <a:pathLst>
              <a:path h="745584" w="745584">
                <a:moveTo>
                  <a:pt x="0" y="0"/>
                </a:moveTo>
                <a:lnTo>
                  <a:pt x="745585" y="0"/>
                </a:lnTo>
                <a:lnTo>
                  <a:pt x="745585" y="745584"/>
                </a:lnTo>
                <a:lnTo>
                  <a:pt x="0" y="7455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5407" y="4375553"/>
            <a:ext cx="4876339" cy="180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7"/>
              </a:lnSpc>
            </a:pPr>
            <a:r>
              <a:rPr lang="en-US" sz="13597">
                <a:solidFill>
                  <a:srgbClr val="FFFFFF"/>
                </a:solidFill>
                <a:latin typeface="League Gothic"/>
              </a:rPr>
              <a:t>CONTENTS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2950" y="1103154"/>
            <a:ext cx="4077248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2950" y="2180600"/>
            <a:ext cx="4977868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oppins"/>
              </a:rPr>
              <a:t>PROBLEM STATEMENT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92950" y="3244044"/>
            <a:ext cx="4300408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oppins"/>
              </a:rPr>
              <a:t>LITERATURE REVIEW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96692" y="5371295"/>
            <a:ext cx="4077248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oppins"/>
              </a:rPr>
              <a:t>METHODOLOGY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2950" y="4307670"/>
            <a:ext cx="4077248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oppins"/>
              </a:rPr>
              <a:t>DATA COLLECTION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96692" y="6453959"/>
            <a:ext cx="4974127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oppins"/>
              </a:rPr>
              <a:t>MODEL PERFORMANCE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6692" y="7526928"/>
            <a:ext cx="4974127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oppins"/>
              </a:rPr>
              <a:t>DISCUSSION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96692" y="8587148"/>
            <a:ext cx="3612193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0174610" y="0"/>
            <a:ext cx="11553031" cy="10396017"/>
            <a:chOff x="0" y="0"/>
            <a:chExt cx="5697593" cy="5126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97593" cy="5126990"/>
            </a:xfrm>
            <a:custGeom>
              <a:avLst/>
              <a:gdLst/>
              <a:ahLst/>
              <a:cxnLst/>
              <a:rect r="r" b="b" t="t" l="l"/>
              <a:pathLst>
                <a:path h="5126990" w="5697593">
                  <a:moveTo>
                    <a:pt x="2875653" y="0"/>
                  </a:moveTo>
                  <a:lnTo>
                    <a:pt x="2853913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2853913" y="5126990"/>
                  </a:lnTo>
                  <a:lnTo>
                    <a:pt x="2875653" y="5126990"/>
                  </a:lnTo>
                  <a:lnTo>
                    <a:pt x="5697593" y="2564130"/>
                  </a:lnTo>
                  <a:lnTo>
                    <a:pt x="2875653" y="0"/>
                  </a:lnTo>
                  <a:close/>
                </a:path>
              </a:pathLst>
            </a:custGeom>
            <a:solidFill>
              <a:srgbClr val="D8F1A0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679125" y="1353413"/>
            <a:ext cx="7580175" cy="758017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48613"/>
            <a:ext cx="8970040" cy="2721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83"/>
              </a:lnSpc>
            </a:pPr>
            <a:r>
              <a:rPr lang="en-US" sz="15916">
                <a:solidFill>
                  <a:srgbClr val="FFFFFF"/>
                </a:solidFill>
                <a:latin typeface="League Gothic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31760"/>
            <a:ext cx="8115300" cy="439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1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 Bold"/>
              </a:rPr>
              <a:t>Ove</a:t>
            </a:r>
            <a:r>
              <a:rPr lang="en-US" sz="2500">
                <a:solidFill>
                  <a:srgbClr val="FFFFFF"/>
                </a:solidFill>
                <a:latin typeface="Poppins Bold"/>
              </a:rPr>
              <a:t>rview of Road Accidents:</a:t>
            </a:r>
          </a:p>
          <a:p>
            <a:pPr algn="just" marL="1079502" indent="-359834" lvl="2">
              <a:lnSpc>
                <a:spcPts val="35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Significant cause of death and injury worldwide.</a:t>
            </a:r>
          </a:p>
          <a:p>
            <a:pPr algn="just" marL="1079502" indent="-359834" lvl="2">
              <a:lnSpc>
                <a:spcPts val="35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Millions of incidents annually with substantial economic costs.</a:t>
            </a:r>
          </a:p>
          <a:p>
            <a:pPr algn="just" marL="539751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 Bold"/>
              </a:rPr>
              <a:t>Importance of Traffic Severity Prediction:</a:t>
            </a:r>
          </a:p>
          <a:p>
            <a:pPr algn="just" marL="1079502" indent="-359834" lvl="2">
              <a:lnSpc>
                <a:spcPts val="35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Enhances safety measures.</a:t>
            </a:r>
          </a:p>
          <a:p>
            <a:pPr algn="just" marL="1079502" indent="-359834" lvl="2">
              <a:lnSpc>
                <a:spcPts val="35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Optimizes resource allocation.</a:t>
            </a:r>
          </a:p>
          <a:p>
            <a:pPr algn="just" marL="1079502" indent="-359834" lvl="2">
              <a:lnSpc>
                <a:spcPts val="35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Informs policy and preventive strategies.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235735"/>
            <a:ext cx="18288000" cy="5292409"/>
            <a:chOff x="0" y="0"/>
            <a:chExt cx="4816593" cy="13938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93885"/>
            </a:xfrm>
            <a:custGeom>
              <a:avLst/>
              <a:gdLst/>
              <a:ahLst/>
              <a:cxnLst/>
              <a:rect r="r" b="b" t="t" l="l"/>
              <a:pathLst>
                <a:path h="13938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3885"/>
                  </a:lnTo>
                  <a:lnTo>
                    <a:pt x="0" y="1393885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1460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64602" y="0"/>
            <a:ext cx="7575192" cy="10287000"/>
            <a:chOff x="0" y="0"/>
            <a:chExt cx="10100256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26113" t="0" r="26113" b="0"/>
            <a:stretch>
              <a:fillRect/>
            </a:stretch>
          </p:blipFill>
          <p:spPr>
            <a:xfrm flipH="false" flipV="false">
              <a:off x="0" y="0"/>
              <a:ext cx="10100256" cy="1371600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857815"/>
            <a:ext cx="7329709" cy="337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12999">
                <a:solidFill>
                  <a:srgbClr val="FFFFFF"/>
                </a:solidFill>
                <a:latin typeface="League Gothic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510175"/>
            <a:ext cx="7689527" cy="468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Cur</a:t>
            </a:r>
            <a:r>
              <a:rPr lang="en-US" sz="2200">
                <a:solidFill>
                  <a:srgbClr val="000000"/>
                </a:solidFill>
                <a:latin typeface="Poppins Bold"/>
              </a:rPr>
              <a:t>rent Challenges:</a:t>
            </a:r>
          </a:p>
          <a:p>
            <a:pPr algn="just" marL="949965" indent="-316655" lvl="2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Poppins"/>
              </a:rPr>
              <a:t>High frequency of road accidents and their severe impacts.</a:t>
            </a:r>
          </a:p>
          <a:p>
            <a:pPr algn="just" marL="949965" indent="-316655" lvl="2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Poppins"/>
              </a:rPr>
              <a:t>Difficulty in predicting accident severity accurately.</a:t>
            </a:r>
          </a:p>
          <a:p>
            <a:pPr algn="just" marL="949965" indent="-316655" lvl="2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Poppins"/>
              </a:rPr>
              <a:t>Inefficient allocation of resources and response efforts.</a:t>
            </a:r>
          </a:p>
          <a:p>
            <a:pPr algn="just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Research Focus:</a:t>
            </a:r>
          </a:p>
          <a:p>
            <a:pPr algn="just" marL="949965" indent="-316655" lvl="2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Poppins"/>
              </a:rPr>
              <a:t>Utilizing advanced data mining techniques to predict traffic accident severity.</a:t>
            </a:r>
          </a:p>
          <a:p>
            <a:pPr algn="just" marL="949965" indent="-316655" lvl="2">
              <a:lnSpc>
                <a:spcPts val="3080"/>
              </a:lnSpc>
              <a:spcBef>
                <a:spcPct val="0"/>
              </a:spcBef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Poppins"/>
              </a:rPr>
              <a:t>Improving predictive accuracy to enhance road safety measures.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06560" y="0"/>
            <a:ext cx="5081440" cy="5143500"/>
            <a:chOff x="0" y="0"/>
            <a:chExt cx="6775253" cy="6858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1352" t="0" r="22764" b="0"/>
            <a:stretch>
              <a:fillRect/>
            </a:stretch>
          </p:blipFill>
          <p:spPr>
            <a:xfrm flipH="false" flipV="false">
              <a:off x="0" y="0"/>
              <a:ext cx="6775253" cy="6858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8313446" y="-181614"/>
            <a:ext cx="4893115" cy="10650229"/>
            <a:chOff x="0" y="0"/>
            <a:chExt cx="1288722" cy="2804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8722" cy="2804999"/>
            </a:xfrm>
            <a:custGeom>
              <a:avLst/>
              <a:gdLst/>
              <a:ahLst/>
              <a:cxnLst/>
              <a:rect r="r" b="b" t="t" l="l"/>
              <a:pathLst>
                <a:path h="2804999" w="1288722">
                  <a:moveTo>
                    <a:pt x="0" y="0"/>
                  </a:moveTo>
                  <a:lnTo>
                    <a:pt x="1288722" y="0"/>
                  </a:lnTo>
                  <a:lnTo>
                    <a:pt x="1288722" y="2804999"/>
                  </a:lnTo>
                  <a:lnTo>
                    <a:pt x="0" y="2804999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88722" cy="2871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232012"/>
            <a:ext cx="7094189" cy="133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>
                <a:solidFill>
                  <a:srgbClr val="FFFFFF"/>
                </a:solidFill>
                <a:latin typeface="League Gothic"/>
              </a:rPr>
              <a:t>LITERATURE REVIEW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69751"/>
            <a:ext cx="6875171" cy="70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 Bold"/>
              </a:rPr>
              <a:t>Methodologies in Severity Prediction</a:t>
            </a:r>
            <a:r>
              <a:rPr lang="en-US" sz="2500">
                <a:solidFill>
                  <a:srgbClr val="FFFFFF"/>
                </a:solidFill>
                <a:latin typeface="Poppins"/>
              </a:rPr>
              <a:t>:</a:t>
            </a:r>
          </a:p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 Italics"/>
              </a:rPr>
              <a:t>Traditional Techniques:</a:t>
            </a:r>
          </a:p>
          <a:p>
            <a:pPr algn="just"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Logistic Regression: AbdelAty and Radwan (2000) identified factors like driver characteristics, environmental conditions, and roadway features.</a:t>
            </a:r>
          </a:p>
          <a:p>
            <a:pPr algn="just"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Decision Trees: Wong et al. (2004) analyzed accident data to identify critical predictors of injury severity.</a:t>
            </a:r>
          </a:p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 Italics"/>
              </a:rPr>
              <a:t>Machine Learning Techniques:</a:t>
            </a:r>
          </a:p>
          <a:p>
            <a:pPr algn="just" marL="1079502" indent="-359834" lvl="2">
              <a:lnSpc>
                <a:spcPts val="35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Support Vector Machines (SVM): Chen et al. (2018) used SVM for predicting accident severity based on weather, road geometry, and traffic volume.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746058" y="7541972"/>
            <a:ext cx="4027889" cy="2058317"/>
            <a:chOff x="0" y="0"/>
            <a:chExt cx="5370519" cy="274442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5370519" cy="1023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Poppins Ultra-Bold"/>
                </a:rPr>
                <a:t>INTEGRATION OF SPATIAL AND TEMPORAL DYNAMICS: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2731" y="1082892"/>
              <a:ext cx="5317788" cy="1661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Spatiotemporal Clustering: Identifies high-risk zones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697212" y="6132882"/>
            <a:ext cx="4100137" cy="331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Bold"/>
              </a:rPr>
              <a:t>Challenges and Future Directions</a:t>
            </a:r>
          </a:p>
          <a:p>
            <a:pPr algn="r">
              <a:lnSpc>
                <a:spcPts val="3779"/>
              </a:lnSpc>
            </a:pPr>
          </a:p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</a:rPr>
              <a:t>Data Heterogeneity</a:t>
            </a:r>
          </a:p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</a:rPr>
              <a:t>Real-time Data</a:t>
            </a:r>
          </a:p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</a:rPr>
              <a:t>Quality Data</a:t>
            </a:r>
          </a:p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</a:rPr>
              <a:t>Algorithm Used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746058" y="1355458"/>
            <a:ext cx="4027889" cy="5904106"/>
            <a:chOff x="0" y="0"/>
            <a:chExt cx="5370519" cy="787214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182204"/>
              <a:ext cx="5370519" cy="6689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Italics"/>
                </a:rPr>
                <a:t>Ensemble Methods</a:t>
              </a:r>
              <a:r>
                <a:rPr lang="en-US" sz="2400">
                  <a:solidFill>
                    <a:srgbClr val="000000"/>
                  </a:solidFill>
                  <a:latin typeface="Poppins"/>
                </a:rPr>
                <a:t>: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Random Forest &amp; Gradient Boosting: Xie et al. (2018) highlighted feature selection and model ensembling for improved accuracy.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Italics"/>
                </a:rPr>
                <a:t>DL</a:t>
              </a:r>
              <a:r>
                <a:rPr lang="en-US" sz="2400">
                  <a:solidFill>
                    <a:srgbClr val="000000"/>
                  </a:solidFill>
                  <a:latin typeface="Poppins Italics"/>
                </a:rPr>
                <a:t> Approaches</a:t>
              </a:r>
              <a:r>
                <a:rPr lang="en-US" sz="2400">
                  <a:solidFill>
                    <a:srgbClr val="000000"/>
                  </a:solidFill>
                  <a:latin typeface="Poppins"/>
                </a:rPr>
                <a:t>: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CNN: Zhang et al. (2019) proposed CNNs to capture complex relationships.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95560" y="-66675"/>
              <a:ext cx="4979398" cy="1150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Poppins Ultra-Bold"/>
                </a:rPr>
                <a:t>ADVANCED DATA MINING TECHNIQUES: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72200"/>
            <a:ext cx="5202631" cy="3086100"/>
            <a:chOff x="0" y="0"/>
            <a:chExt cx="137024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0240" cy="812800"/>
            </a:xfrm>
            <a:custGeom>
              <a:avLst/>
              <a:gdLst/>
              <a:ahLst/>
              <a:cxnLst/>
              <a:rect r="r" b="b" t="t" l="l"/>
              <a:pathLst>
                <a:path h="812800" w="1370240">
                  <a:moveTo>
                    <a:pt x="0" y="0"/>
                  </a:moveTo>
                  <a:lnTo>
                    <a:pt x="1370240" y="0"/>
                  </a:lnTo>
                  <a:lnTo>
                    <a:pt x="13702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37024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260388"/>
            <a:ext cx="5202631" cy="4134227"/>
            <a:chOff x="0" y="0"/>
            <a:chExt cx="6936842" cy="551230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7999" t="0" r="7999" b="0"/>
            <a:stretch>
              <a:fillRect/>
            </a:stretch>
          </p:blipFill>
          <p:spPr>
            <a:xfrm flipH="false" flipV="false">
              <a:off x="0" y="0"/>
              <a:ext cx="6936842" cy="551230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542684" y="6172200"/>
            <a:ext cx="5202631" cy="3086100"/>
            <a:chOff x="0" y="0"/>
            <a:chExt cx="137024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0240" cy="812800"/>
            </a:xfrm>
            <a:custGeom>
              <a:avLst/>
              <a:gdLst/>
              <a:ahLst/>
              <a:cxnLst/>
              <a:rect r="r" b="b" t="t" l="l"/>
              <a:pathLst>
                <a:path h="812800" w="1370240">
                  <a:moveTo>
                    <a:pt x="0" y="0"/>
                  </a:moveTo>
                  <a:lnTo>
                    <a:pt x="1370240" y="0"/>
                  </a:lnTo>
                  <a:lnTo>
                    <a:pt x="13702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37024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61372" y="6172200"/>
            <a:ext cx="5202631" cy="3086100"/>
            <a:chOff x="0" y="0"/>
            <a:chExt cx="137024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0240" cy="812800"/>
            </a:xfrm>
            <a:custGeom>
              <a:avLst/>
              <a:gdLst/>
              <a:ahLst/>
              <a:cxnLst/>
              <a:rect r="r" b="b" t="t" l="l"/>
              <a:pathLst>
                <a:path h="812800" w="1370240">
                  <a:moveTo>
                    <a:pt x="0" y="0"/>
                  </a:moveTo>
                  <a:lnTo>
                    <a:pt x="1370240" y="0"/>
                  </a:lnTo>
                  <a:lnTo>
                    <a:pt x="13702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37024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56669" y="3260388"/>
            <a:ext cx="5202631" cy="4134227"/>
            <a:chOff x="0" y="0"/>
            <a:chExt cx="6936842" cy="5512302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/>
            <a:srcRect l="8052" t="0" r="8052" b="0"/>
            <a:stretch>
              <a:fillRect/>
            </a:stretch>
          </p:blipFill>
          <p:spPr>
            <a:xfrm flipH="false" flipV="false">
              <a:off x="0" y="0"/>
              <a:ext cx="6936842" cy="5512302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6544416" y="3260388"/>
            <a:ext cx="5202631" cy="4134227"/>
            <a:chOff x="0" y="0"/>
            <a:chExt cx="6936842" cy="5512302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5"/>
            <a:srcRect l="8052" t="0" r="8052" b="0"/>
            <a:stretch>
              <a:fillRect/>
            </a:stretch>
          </p:blipFill>
          <p:spPr>
            <a:xfrm flipH="false" flipV="false">
              <a:off x="0" y="0"/>
              <a:ext cx="6936842" cy="5512302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1028700" y="1266825"/>
            <a:ext cx="8547458" cy="338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00"/>
              </a:lnSpc>
            </a:pPr>
            <a:r>
              <a:rPr lang="en-US" sz="13000">
                <a:solidFill>
                  <a:srgbClr val="FFFFFF"/>
                </a:solidFill>
                <a:latin typeface="League Gothic"/>
              </a:rPr>
              <a:t>DATA COLLECTION</a:t>
            </a:r>
          </a:p>
          <a:p>
            <a:pPr algn="l">
              <a:lnSpc>
                <a:spcPts val="130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779273" y="1076590"/>
            <a:ext cx="6484731" cy="176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Poppins"/>
              </a:rPr>
              <a:t>Countrywide data from 49 American states (Feb 2016 - Mar 2023). Sources: APIs, traffic sensors, law enforcement, etc. Total records: ~7.7 million accidents.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58155" y="6643208"/>
            <a:ext cx="2939622" cy="44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Ultra-Bold"/>
              </a:rPr>
              <a:t>DATASET SOURCE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1873" y="7630560"/>
            <a:ext cx="4504061" cy="1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Kaggle: Comprehensive dataset compiled from diverse sources, ensuring high data integrity and relevance.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39672" y="6643307"/>
            <a:ext cx="3812119" cy="44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Ultra-Bold"/>
              </a:rPr>
              <a:t>ATTRIBUTES COLLECTED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94321" y="7658100"/>
            <a:ext cx="4504061" cy="1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Accident Details: Date, time, location, and severity. Environmental Conditions: Weather, temperature, visibility, road type, and lighting.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06072" y="6643208"/>
            <a:ext cx="3719511" cy="44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Ultra-Bold"/>
              </a:rPr>
              <a:t>PREPROCESSING STEPS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13797" y="7473133"/>
            <a:ext cx="4504061" cy="158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Handling Missing Values: Imputation techniques to estimate missing data. Encoding Categorical Variables and Scaling Numerical Features for optimal performance.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3213889"/>
            <a:ext cx="19230551" cy="6044411"/>
            <a:chOff x="0" y="0"/>
            <a:chExt cx="5064836" cy="15919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4836" cy="1591944"/>
            </a:xfrm>
            <a:custGeom>
              <a:avLst/>
              <a:gdLst/>
              <a:ahLst/>
              <a:cxnLst/>
              <a:rect r="r" b="b" t="t" l="l"/>
              <a:pathLst>
                <a:path h="1591944" w="5064836">
                  <a:moveTo>
                    <a:pt x="0" y="0"/>
                  </a:moveTo>
                  <a:lnTo>
                    <a:pt x="5064836" y="0"/>
                  </a:lnTo>
                  <a:lnTo>
                    <a:pt x="5064836" y="1591944"/>
                  </a:lnTo>
                  <a:lnTo>
                    <a:pt x="0" y="1591944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064836" cy="1658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63436" y="7825528"/>
            <a:ext cx="3761128" cy="959384"/>
            <a:chOff x="0" y="0"/>
            <a:chExt cx="812800" cy="2073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07328"/>
            </a:xfrm>
            <a:custGeom>
              <a:avLst/>
              <a:gdLst/>
              <a:ahLst/>
              <a:cxnLst/>
              <a:rect r="r" b="b" t="t" l="l"/>
              <a:pathLst>
                <a:path h="207328" w="812800">
                  <a:moveTo>
                    <a:pt x="103664" y="0"/>
                  </a:moveTo>
                  <a:lnTo>
                    <a:pt x="709136" y="0"/>
                  </a:lnTo>
                  <a:cubicBezTo>
                    <a:pt x="736629" y="0"/>
                    <a:pt x="762997" y="10922"/>
                    <a:pt x="782438" y="30362"/>
                  </a:cubicBezTo>
                  <a:cubicBezTo>
                    <a:pt x="801878" y="49803"/>
                    <a:pt x="812800" y="76171"/>
                    <a:pt x="812800" y="103664"/>
                  </a:cubicBezTo>
                  <a:lnTo>
                    <a:pt x="812800" y="103664"/>
                  </a:lnTo>
                  <a:cubicBezTo>
                    <a:pt x="812800" y="131157"/>
                    <a:pt x="801878" y="157525"/>
                    <a:pt x="782438" y="176966"/>
                  </a:cubicBezTo>
                  <a:cubicBezTo>
                    <a:pt x="762997" y="196406"/>
                    <a:pt x="736629" y="207328"/>
                    <a:pt x="709136" y="207328"/>
                  </a:cubicBezTo>
                  <a:lnTo>
                    <a:pt x="103664" y="207328"/>
                  </a:lnTo>
                  <a:cubicBezTo>
                    <a:pt x="76171" y="207328"/>
                    <a:pt x="49803" y="196406"/>
                    <a:pt x="30362" y="176966"/>
                  </a:cubicBezTo>
                  <a:cubicBezTo>
                    <a:pt x="10922" y="157525"/>
                    <a:pt x="0" y="131157"/>
                    <a:pt x="0" y="103664"/>
                  </a:cubicBezTo>
                  <a:lnTo>
                    <a:pt x="0" y="103664"/>
                  </a:lnTo>
                  <a:cubicBezTo>
                    <a:pt x="0" y="76171"/>
                    <a:pt x="10922" y="49803"/>
                    <a:pt x="30362" y="30362"/>
                  </a:cubicBezTo>
                  <a:cubicBezTo>
                    <a:pt x="49803" y="10922"/>
                    <a:pt x="76171" y="0"/>
                    <a:pt x="103664" y="0"/>
                  </a:cubicBezTo>
                  <a:close/>
                </a:path>
              </a:pathLst>
            </a:custGeom>
            <a:solidFill>
              <a:srgbClr val="00A8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274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09264" y="1083595"/>
            <a:ext cx="13669473" cy="173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3000">
                <a:solidFill>
                  <a:srgbClr val="FFFFFF"/>
                </a:solidFill>
                <a:latin typeface="League Gothic"/>
              </a:rPr>
              <a:t>EXPLORATORY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52695" y="7813723"/>
            <a:ext cx="3582610" cy="90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546">
                <a:solidFill>
                  <a:srgbClr val="FFFFFF"/>
                </a:solidFill>
                <a:latin typeface="Poppins Ultra-Bold"/>
              </a:rPr>
              <a:t>SEVERITY DISTRIBUTION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8925" y="3967118"/>
            <a:ext cx="29396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Ultra-Bold"/>
              </a:rPr>
              <a:t>MAJORITY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8925" y="4329069"/>
            <a:ext cx="4468911" cy="1010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Poppins Ultra-Bold"/>
              </a:rPr>
              <a:t>SEVERITY - 2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3260" y="5556230"/>
            <a:ext cx="29396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Ultra-Bold"/>
              </a:rPr>
              <a:t>7.5%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3260" y="5918181"/>
            <a:ext cx="4564543" cy="1010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Poppins Ultra-Bold"/>
              </a:rPr>
              <a:t>SEVERITY - 4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73303" y="3946500"/>
            <a:ext cx="29396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Ultra-Bold"/>
              </a:rPr>
              <a:t>32.8 %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21277" y="4308450"/>
            <a:ext cx="4591649" cy="1010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Poppins Ultra-Bold"/>
              </a:rPr>
              <a:t>SEVERITY - 3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54257" y="5630232"/>
            <a:ext cx="4458668" cy="296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oppins"/>
              </a:rPr>
              <a:t>Inc</a:t>
            </a:r>
            <a:r>
              <a:rPr lang="en-US" sz="1700">
                <a:solidFill>
                  <a:srgbClr val="000000"/>
                </a:solidFill>
                <a:latin typeface="Poppins"/>
              </a:rPr>
              <a:t>rease in accidents over the years, with a significant rise in the last two years.</a:t>
            </a:r>
          </a:p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oppins"/>
              </a:rPr>
              <a:t>Weekdays witness double the accident percentage compared to weekends.</a:t>
            </a:r>
          </a:p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oppins"/>
              </a:rPr>
              <a:t>Thursday registers the highest percentage of accidents.</a:t>
            </a:r>
          </a:p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oppins"/>
              </a:rPr>
              <a:t>Morning peak at 8:00 AM and evening peak at 5:00 PM for accidents.</a:t>
            </a:r>
          </a:p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oppins"/>
              </a:rPr>
              <a:t>Majority of accidents occur between 6:00 AM to 9:00 AM and 3:00 PM to 6:00 PM.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3260" y="7164392"/>
            <a:ext cx="4675307" cy="148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oppins"/>
              </a:rPr>
              <a:t>Los Angeles: Highest no. of road accidents (2.64%)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oppins"/>
              </a:rPr>
              <a:t>California: State with the highest no. of accidents.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oppins"/>
              </a:rPr>
              <a:t>South Dakota: Lowest no. of road accidents.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97101" y="3242847"/>
            <a:ext cx="4680763" cy="46419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43089" y="0"/>
            <a:ext cx="9471059" cy="10287000"/>
            <a:chOff x="0" y="0"/>
            <a:chExt cx="249443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443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94435">
                  <a:moveTo>
                    <a:pt x="0" y="0"/>
                  </a:moveTo>
                  <a:lnTo>
                    <a:pt x="2494435" y="0"/>
                  </a:lnTo>
                  <a:lnTo>
                    <a:pt x="24944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494435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693844" y="1028700"/>
            <a:ext cx="1256267" cy="1256267"/>
          </a:xfrm>
          <a:custGeom>
            <a:avLst/>
            <a:gdLst/>
            <a:ahLst/>
            <a:cxnLst/>
            <a:rect r="r" b="b" t="t" l="l"/>
            <a:pathLst>
              <a:path h="1256267" w="1256267">
                <a:moveTo>
                  <a:pt x="0" y="0"/>
                </a:moveTo>
                <a:lnTo>
                  <a:pt x="1256267" y="0"/>
                </a:lnTo>
                <a:lnTo>
                  <a:pt x="1256267" y="1256267"/>
                </a:lnTo>
                <a:lnTo>
                  <a:pt x="0" y="125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93844" y="4058397"/>
            <a:ext cx="1256267" cy="1256267"/>
          </a:xfrm>
          <a:custGeom>
            <a:avLst/>
            <a:gdLst/>
            <a:ahLst/>
            <a:cxnLst/>
            <a:rect r="r" b="b" t="t" l="l"/>
            <a:pathLst>
              <a:path h="1256267" w="1256267">
                <a:moveTo>
                  <a:pt x="0" y="0"/>
                </a:moveTo>
                <a:lnTo>
                  <a:pt x="1256267" y="0"/>
                </a:lnTo>
                <a:lnTo>
                  <a:pt x="1256267" y="1256267"/>
                </a:lnTo>
                <a:lnTo>
                  <a:pt x="0" y="1256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93844" y="6925937"/>
            <a:ext cx="1256267" cy="1300147"/>
          </a:xfrm>
          <a:custGeom>
            <a:avLst/>
            <a:gdLst/>
            <a:ahLst/>
            <a:cxnLst/>
            <a:rect r="r" b="b" t="t" l="l"/>
            <a:pathLst>
              <a:path h="1300147" w="1256267">
                <a:moveTo>
                  <a:pt x="0" y="0"/>
                </a:moveTo>
                <a:lnTo>
                  <a:pt x="1256267" y="0"/>
                </a:lnTo>
                <a:lnTo>
                  <a:pt x="1256267" y="1300147"/>
                </a:lnTo>
                <a:lnTo>
                  <a:pt x="0" y="1300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66825"/>
            <a:ext cx="6483034" cy="173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00"/>
              </a:lnSpc>
            </a:pPr>
            <a:r>
              <a:rPr lang="en-US" sz="13000">
                <a:solidFill>
                  <a:srgbClr val="FFFFFF"/>
                </a:solidFill>
                <a:latin typeface="League Gothic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384669"/>
            <a:ext cx="6629980" cy="614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</a:rPr>
              <a:t>Data Preparation:</a:t>
            </a:r>
          </a:p>
          <a:p>
            <a:pPr algn="just"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Selected high-quality dataset from Kaggle.</a:t>
            </a:r>
          </a:p>
          <a:p>
            <a:pPr algn="just"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Did a robust exploratory data analysis to find out the major factors that have the potential of determining the traffic severity level caused by the accidents.</a:t>
            </a:r>
          </a:p>
          <a:p>
            <a:pPr algn="just" marL="1079502" indent="-359834" lvl="2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Preprocessed data to handle missing values, encode categorical variables, and scale numerical features.</a:t>
            </a:r>
          </a:p>
          <a:p>
            <a:pPr algn="just" marL="1079502" indent="-359834" lvl="2">
              <a:lnSpc>
                <a:spcPts val="35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</a:rPr>
              <a:t>Partitioned data into training, validation, and testing sets.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49548" y="956191"/>
            <a:ext cx="406372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Ultra-Bold"/>
              </a:rPr>
              <a:t>MODEL SELECTION: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9548" y="1599684"/>
            <a:ext cx="6913846" cy="148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</a:rPr>
              <a:t>Utilized Support Vector Machine (SVM), Random Forest, and Gradient Boosting.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</a:rPr>
              <a:t>Implemented models in Python using scikit-learn, TensorFlow, and PyTorch.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49548" y="3902821"/>
            <a:ext cx="60271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Ultra-Bold"/>
              </a:rPr>
              <a:t>PERFORMANCE EVALUATION: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49548" y="4546313"/>
            <a:ext cx="6447000" cy="148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</a:rPr>
              <a:t>Evaluated models using accuracy, precision, recall, F1-score, AUC-ROC, and AUC-PR.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</a:rPr>
              <a:t>Employed robust cross-validation techniques to ensure model generalization.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49548" y="6845318"/>
            <a:ext cx="531872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Ultra-Bold"/>
              </a:rPr>
              <a:t>RESULTS AND ANALYSIS: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9548" y="7493229"/>
            <a:ext cx="6447000" cy="223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</a:rPr>
              <a:t>XGBoosting emerged as the top-performing model, followed by Random Forest and SVM.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</a:rPr>
              <a:t>Identified key predictors such as weather conditions and road type.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Poppins"/>
              </a:rPr>
              <a:t>Recognized limitations and proposed future research directions.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057060"/>
            <a:ext cx="18288000" cy="6498039"/>
            <a:chOff x="0" y="0"/>
            <a:chExt cx="4816593" cy="17114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711418"/>
            </a:xfrm>
            <a:custGeom>
              <a:avLst/>
              <a:gdLst/>
              <a:ahLst/>
              <a:cxnLst/>
              <a:rect r="r" b="b" t="t" l="l"/>
              <a:pathLst>
                <a:path h="17114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1418"/>
                  </a:lnTo>
                  <a:lnTo>
                    <a:pt x="0" y="1711418"/>
                  </a:lnTo>
                  <a:close/>
                </a:path>
              </a:pathLst>
            </a:custGeom>
            <a:solidFill>
              <a:srgbClr val="D8F1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1778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628440" y="3057060"/>
            <a:ext cx="7196405" cy="6498039"/>
          </a:xfrm>
          <a:custGeom>
            <a:avLst/>
            <a:gdLst/>
            <a:ahLst/>
            <a:cxnLst/>
            <a:rect r="r" b="b" t="t" l="l"/>
            <a:pathLst>
              <a:path h="6498039" w="7196405">
                <a:moveTo>
                  <a:pt x="0" y="0"/>
                </a:moveTo>
                <a:lnTo>
                  <a:pt x="7196405" y="0"/>
                </a:lnTo>
                <a:lnTo>
                  <a:pt x="7196405" y="6498038"/>
                </a:lnTo>
                <a:lnTo>
                  <a:pt x="0" y="649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53" r="0" b="-105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68157" y="8185338"/>
            <a:ext cx="7819843" cy="782034"/>
            <a:chOff x="0" y="0"/>
            <a:chExt cx="2059547" cy="205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9547" cy="205968"/>
            </a:xfrm>
            <a:custGeom>
              <a:avLst/>
              <a:gdLst/>
              <a:ahLst/>
              <a:cxnLst/>
              <a:rect r="r" b="b" t="t" l="l"/>
              <a:pathLst>
                <a:path h="205968" w="2059547">
                  <a:moveTo>
                    <a:pt x="7920" y="0"/>
                  </a:moveTo>
                  <a:lnTo>
                    <a:pt x="2051627" y="0"/>
                  </a:lnTo>
                  <a:cubicBezTo>
                    <a:pt x="2056001" y="0"/>
                    <a:pt x="2059547" y="3546"/>
                    <a:pt x="2059547" y="7920"/>
                  </a:cubicBezTo>
                  <a:lnTo>
                    <a:pt x="2059547" y="198047"/>
                  </a:lnTo>
                  <a:cubicBezTo>
                    <a:pt x="2059547" y="202422"/>
                    <a:pt x="2056001" y="205968"/>
                    <a:pt x="2051627" y="205968"/>
                  </a:cubicBezTo>
                  <a:lnTo>
                    <a:pt x="7920" y="205968"/>
                  </a:lnTo>
                  <a:cubicBezTo>
                    <a:pt x="3546" y="205968"/>
                    <a:pt x="0" y="202422"/>
                    <a:pt x="0" y="198047"/>
                  </a:cubicBezTo>
                  <a:lnTo>
                    <a:pt x="0" y="7920"/>
                  </a:lnTo>
                  <a:cubicBezTo>
                    <a:pt x="0" y="3546"/>
                    <a:pt x="3546" y="0"/>
                    <a:pt x="7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114FEE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059547" cy="27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934494" y="7921977"/>
            <a:ext cx="782034" cy="782034"/>
          </a:xfrm>
          <a:custGeom>
            <a:avLst/>
            <a:gdLst/>
            <a:ahLst/>
            <a:cxnLst/>
            <a:rect r="r" b="b" t="t" l="l"/>
            <a:pathLst>
              <a:path h="782034" w="782034">
                <a:moveTo>
                  <a:pt x="0" y="0"/>
                </a:moveTo>
                <a:lnTo>
                  <a:pt x="782034" y="0"/>
                </a:lnTo>
                <a:lnTo>
                  <a:pt x="782034" y="782033"/>
                </a:lnTo>
                <a:lnTo>
                  <a:pt x="0" y="782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57815"/>
            <a:ext cx="9921813" cy="173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12999">
                <a:solidFill>
                  <a:srgbClr val="FFFFFF"/>
                </a:solidFill>
                <a:latin typeface="League Gothic"/>
              </a:rPr>
              <a:t>MODEL PERFORMANCE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348820"/>
            <a:ext cx="7763867" cy="585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Poppins Bold"/>
              </a:rPr>
              <a:t>Evaluation Metrics:</a:t>
            </a:r>
          </a:p>
          <a:p>
            <a:pPr algn="just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Poppins"/>
              </a:rPr>
              <a:t>Accuracy, precision, recall, F1-score, AUC-ROC, AUC-PR.</a:t>
            </a:r>
          </a:p>
          <a:p>
            <a:pPr algn="just">
              <a:lnSpc>
                <a:spcPts val="3095"/>
              </a:lnSpc>
            </a:pPr>
          </a:p>
          <a:p>
            <a:pPr algn="just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Poppins Bold"/>
              </a:rPr>
              <a:t>Top-Performing Model:</a:t>
            </a:r>
          </a:p>
          <a:p>
            <a:pPr algn="just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Poppins"/>
              </a:rPr>
              <a:t>Extreme Gradient Boosting (XGBoost).</a:t>
            </a:r>
          </a:p>
          <a:p>
            <a:pPr algn="just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Poppins"/>
              </a:rPr>
              <a:t>Followed by Random Forest and Support Vector Machine (SVM).</a:t>
            </a:r>
          </a:p>
          <a:p>
            <a:pPr algn="just">
              <a:lnSpc>
                <a:spcPts val="3095"/>
              </a:lnSpc>
            </a:pPr>
          </a:p>
          <a:p>
            <a:pPr algn="just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Poppins Bold"/>
              </a:rPr>
              <a:t>Performance Comparison:</a:t>
            </a:r>
          </a:p>
          <a:p>
            <a:pPr algn="just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Poppins"/>
              </a:rPr>
              <a:t>Graphical representation of performance metrics.</a:t>
            </a:r>
          </a:p>
          <a:p>
            <a:pPr algn="just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Poppins"/>
              </a:rPr>
              <a:t>Highlighting strengths and weaknesses of each model.</a:t>
            </a:r>
          </a:p>
          <a:p>
            <a:pPr algn="just">
              <a:lnSpc>
                <a:spcPts val="3095"/>
              </a:lnSpc>
            </a:pPr>
          </a:p>
          <a:p>
            <a:pPr algn="just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Poppins Bold"/>
              </a:rPr>
              <a:t>Cross-Validation Results:</a:t>
            </a:r>
          </a:p>
          <a:p>
            <a:pPr algn="just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Poppins"/>
              </a:rPr>
              <a:t>Ensured model generalization and consistency.</a:t>
            </a:r>
          </a:p>
          <a:p>
            <a:pPr algn="just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Poppins"/>
              </a:rPr>
              <a:t>Insights into model stability and reliability.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DAGFrK-1zrM</dc:identifier>
  <dcterms:modified xsi:type="dcterms:W3CDTF">2011-08-01T06:04:30Z</dcterms:modified>
  <cp:revision>1</cp:revision>
  <dc:title>road accident analysis and traffic severity prediction</dc:title>
</cp:coreProperties>
</file>